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0"/>
  </p:handoutMasterIdLst>
  <p:sldIdLst>
    <p:sldId id="256" r:id="rId3"/>
    <p:sldId id="259" r:id="rId4"/>
    <p:sldId id="300" r:id="rId5"/>
    <p:sldId id="290" r:id="rId6"/>
    <p:sldId id="291" r:id="rId7"/>
    <p:sldId id="261" r:id="rId8"/>
    <p:sldId id="299" r:id="rId9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080" y="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6DA81-C0BF-45C7-AA2D-B13938CCFCBA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1414-9D92-4690-853E-999BD89A9C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11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32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86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64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-, pauze-, eind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76000" y="1800000"/>
            <a:ext cx="4032000" cy="476872"/>
          </a:xfrm>
        </p:spPr>
        <p:txBody>
          <a:bodyPr lIns="0" anchor="b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TYP HIER DE 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76000" y="2246470"/>
            <a:ext cx="4023571" cy="966506"/>
          </a:xfrm>
        </p:spPr>
        <p:txBody>
          <a:bodyPr lIns="0">
            <a:normAutofit/>
          </a:bodyPr>
          <a:lstStyle>
            <a:lvl1pPr marL="0" indent="0" algn="l">
              <a:lnSpc>
                <a:spcPts val="2400"/>
              </a:lnSpc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TYP HIER DE 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58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177800" indent="-177800">
              <a:lnSpc>
                <a:spcPts val="1600"/>
              </a:lnSpc>
              <a:buSzPct val="70000"/>
              <a:buFontTx/>
              <a:buBlip>
                <a:blip r:embed="rId2"/>
              </a:buBlip>
              <a:defRPr sz="1400" b="1"/>
            </a:lvl2pPr>
            <a:lvl3pPr marL="354013" indent="-176213">
              <a:lnSpc>
                <a:spcPts val="1600"/>
              </a:lnSpc>
              <a:buSzPct val="70000"/>
              <a:buFontTx/>
              <a:buBlip>
                <a:blip r:embed="rId2"/>
              </a:buBlip>
              <a:defRPr sz="1400"/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24685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492000" cy="363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177800" indent="-177800">
              <a:lnSpc>
                <a:spcPts val="1600"/>
              </a:lnSpc>
              <a:buFontTx/>
              <a:buBlip>
                <a:blip r:embed="rId2"/>
              </a:buBlip>
              <a:defRPr sz="1400" b="1"/>
            </a:lvl2pPr>
            <a:lvl3pPr marL="354013" indent="-176213">
              <a:lnSpc>
                <a:spcPts val="1600"/>
              </a:lnSpc>
              <a:buFontTx/>
              <a:buBlip>
                <a:blip r:embed="rId2"/>
              </a:buBlip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600200"/>
            <a:ext cx="3492000" cy="363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177800" indent="-177800">
              <a:lnSpc>
                <a:spcPts val="1600"/>
              </a:lnSpc>
              <a:buFontTx/>
              <a:buBlip>
                <a:blip r:embed="rId2"/>
              </a:buBlip>
              <a:defRPr sz="1400" b="1"/>
            </a:lvl2pPr>
            <a:lvl3pPr marL="463550" indent="-285750">
              <a:lnSpc>
                <a:spcPts val="1600"/>
              </a:lnSpc>
              <a:buFontTx/>
              <a:buBlip>
                <a:blip r:embed="rId2"/>
              </a:buBlip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1331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14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3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86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5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7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0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65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1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BCAB-DACA-4E08-8642-E848778691C1}" type="datetimeFigureOut">
              <a:rPr lang="nl-NL" smtClean="0"/>
              <a:pPr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A23E-9C73-4916-8723-FB214BB76E5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16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-1548680" y="1700808"/>
            <a:ext cx="129614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88000" y="917664"/>
            <a:ext cx="7128000" cy="3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8000" y="1800000"/>
            <a:ext cx="7128000" cy="36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-1548680" y="1715904"/>
            <a:ext cx="1296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0042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Opsomming</a:t>
            </a:r>
          </a:p>
          <a:p>
            <a:endParaRPr lang="nl-NL" sz="1000" dirty="0">
              <a:solidFill>
                <a:srgbClr val="00427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000" dirty="0">
                <a:solidFill>
                  <a:srgbClr val="0042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Gebruik de knoppen </a:t>
            </a:r>
          </a:p>
          <a:p>
            <a:endParaRPr lang="nl-NL" sz="1000" dirty="0">
              <a:solidFill>
                <a:srgbClr val="00427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000" dirty="0">
              <a:solidFill>
                <a:srgbClr val="00427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000" dirty="0">
              <a:solidFill>
                <a:srgbClr val="00427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000" dirty="0">
              <a:solidFill>
                <a:srgbClr val="00427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000" dirty="0">
                <a:solidFill>
                  <a:srgbClr val="00427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het Start-lint in de sectie ‘Alinea’.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792" y="2412105"/>
            <a:ext cx="782208" cy="49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98966"/>
            <a:ext cx="2016224" cy="4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500" b="1" kern="1200" cap="all" baseline="0">
          <a:solidFill>
            <a:srgbClr val="00427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None/>
        <a:defRPr sz="1800" kern="1200">
          <a:solidFill>
            <a:srgbClr val="00427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7800" indent="-177800" algn="l" defTabSz="914400" rtl="0" eaLnBrk="1" latinLnBrk="0" hangingPunct="1">
        <a:lnSpc>
          <a:spcPts val="1600"/>
        </a:lnSpc>
        <a:spcBef>
          <a:spcPts val="0"/>
        </a:spcBef>
        <a:buSzPct val="70000"/>
        <a:buFontTx/>
        <a:buBlip>
          <a:blip r:embed="rId7"/>
        </a:buBlip>
        <a:defRPr sz="1400" b="1" kern="1200">
          <a:solidFill>
            <a:srgbClr val="00427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55600" indent="-177800" algn="l" defTabSz="914400" rtl="0" eaLnBrk="1" latinLnBrk="0" hangingPunct="1">
        <a:lnSpc>
          <a:spcPts val="1600"/>
        </a:lnSpc>
        <a:spcBef>
          <a:spcPts val="0"/>
        </a:spcBef>
        <a:buSzPct val="70000"/>
        <a:buFontTx/>
        <a:buBlip>
          <a:blip r:embed="rId7"/>
        </a:buBlip>
        <a:defRPr sz="1400" kern="1200">
          <a:solidFill>
            <a:srgbClr val="00427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Char char="–"/>
        <a:defRPr sz="1800" kern="1200">
          <a:solidFill>
            <a:srgbClr val="00427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lnSpc>
          <a:spcPts val="2100"/>
        </a:lnSpc>
        <a:spcBef>
          <a:spcPts val="0"/>
        </a:spcBef>
        <a:buFont typeface="Arial" pitchFamily="34" charset="0"/>
        <a:buChar char="»"/>
        <a:defRPr sz="1800" kern="1200">
          <a:solidFill>
            <a:srgbClr val="00427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opening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Met mooi logo </a:t>
            </a:r>
            <a:r>
              <a:rPr lang="nl-NL" dirty="0" err="1" smtClean="0"/>
              <a:t>enzo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9555"/>
            <a:ext cx="6011361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2498794" y="5269576"/>
            <a:ext cx="3960440" cy="79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267744" y="548095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Woningwet en de invloed van huurders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327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Woningwet en invloed huurders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nl-NL" sz="1600" b="1" dirty="0" smtClean="0"/>
              <a:t>Doel: </a:t>
            </a:r>
            <a:r>
              <a:rPr lang="nl-NL" sz="1600" dirty="0" smtClean="0"/>
              <a:t>nieuw evenwicht tussen corporatie-huurders-overheid door meer rechten en faciliteiten</a:t>
            </a:r>
          </a:p>
          <a:p>
            <a:pPr lvl="0">
              <a:lnSpc>
                <a:spcPct val="150000"/>
              </a:lnSpc>
            </a:pPr>
            <a:endParaRPr lang="nl-NL" sz="1600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Bij</a:t>
            </a:r>
            <a:r>
              <a:rPr lang="en-US" sz="1600" dirty="0" smtClean="0"/>
              <a:t> </a:t>
            </a:r>
            <a:r>
              <a:rPr lang="en-US" sz="1600" b="1" dirty="0" err="1" smtClean="0"/>
              <a:t>prestatieafspraken</a:t>
            </a:r>
            <a:r>
              <a:rPr lang="en-US" sz="1600" dirty="0" smtClean="0"/>
              <a:t> </a:t>
            </a:r>
            <a:r>
              <a:rPr lang="en-US" sz="1600" dirty="0" err="1" smtClean="0"/>
              <a:t>als</a:t>
            </a:r>
            <a:r>
              <a:rPr lang="en-US" sz="1600" dirty="0" smtClean="0"/>
              <a:t> </a:t>
            </a:r>
            <a:r>
              <a:rPr lang="en-US" sz="1600" dirty="0" err="1" smtClean="0"/>
              <a:t>gelijkwaardige</a:t>
            </a:r>
            <a:r>
              <a:rPr lang="en-US" sz="1600" dirty="0" smtClean="0"/>
              <a:t> </a:t>
            </a:r>
            <a:r>
              <a:rPr lang="en-US" sz="1600" dirty="0" err="1" smtClean="0"/>
              <a:t>partij</a:t>
            </a:r>
            <a:r>
              <a:rPr lang="en-US" sz="1600" dirty="0" smtClean="0"/>
              <a:t> </a:t>
            </a:r>
            <a:r>
              <a:rPr lang="en-US" sz="1600" dirty="0" err="1" smtClean="0"/>
              <a:t>aan</a:t>
            </a:r>
            <a:r>
              <a:rPr lang="en-US" sz="1600" dirty="0" smtClean="0"/>
              <a:t> </a:t>
            </a:r>
            <a:r>
              <a:rPr lang="en-US" sz="1600" dirty="0" err="1" smtClean="0"/>
              <a:t>tafel</a:t>
            </a:r>
            <a:r>
              <a:rPr lang="en-US" sz="1600" dirty="0" smtClean="0"/>
              <a:t>, </a:t>
            </a:r>
            <a:r>
              <a:rPr lang="en-US" sz="1600" dirty="0" err="1" smtClean="0"/>
              <a:t>gelijkwaardige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informatiepositie</a:t>
            </a:r>
            <a:r>
              <a:rPr lang="en-US" sz="1600" dirty="0" smtClean="0"/>
              <a:t> </a:t>
            </a:r>
            <a:r>
              <a:rPr lang="en-US" sz="1600" dirty="0" err="1" smtClean="0"/>
              <a:t>tav</a:t>
            </a:r>
            <a:r>
              <a:rPr lang="en-US" sz="1600" dirty="0" smtClean="0"/>
              <a:t> </a:t>
            </a:r>
            <a:r>
              <a:rPr lang="en-US" sz="1600" dirty="0" err="1" smtClean="0"/>
              <a:t>financiën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investeringskracht</a:t>
            </a:r>
            <a:r>
              <a:rPr lang="en-US" sz="1600" dirty="0" smtClean="0"/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Instemmingsrecht</a:t>
            </a:r>
            <a:r>
              <a:rPr lang="en-US" sz="1600" dirty="0" smtClean="0"/>
              <a:t> </a:t>
            </a:r>
            <a:r>
              <a:rPr lang="en-US" sz="1600" dirty="0" err="1" smtClean="0"/>
              <a:t>bij</a:t>
            </a:r>
            <a:r>
              <a:rPr lang="en-US" sz="1600" dirty="0" smtClean="0"/>
              <a:t> </a:t>
            </a:r>
            <a:r>
              <a:rPr lang="en-US" sz="1600" dirty="0" err="1" smtClean="0"/>
              <a:t>fusie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verbindingen</a:t>
            </a:r>
            <a:endParaRPr lang="en-US" sz="1600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Voordracht</a:t>
            </a:r>
            <a:r>
              <a:rPr lang="en-US" sz="1600" dirty="0" smtClean="0"/>
              <a:t> </a:t>
            </a:r>
            <a:r>
              <a:rPr lang="en-US" sz="1600" dirty="0" err="1" smtClean="0"/>
              <a:t>huurderscommissaris</a:t>
            </a:r>
            <a:r>
              <a:rPr lang="en-US" sz="1600" dirty="0" smtClean="0"/>
              <a:t>(</a:t>
            </a:r>
            <a:r>
              <a:rPr lang="en-US" sz="1600" dirty="0" err="1" smtClean="0"/>
              <a:t>sen</a:t>
            </a:r>
            <a:r>
              <a:rPr lang="en-US" sz="1600" dirty="0" smtClean="0"/>
              <a:t>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Wooncoöperatie</a:t>
            </a: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5837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Beschikbaarheid van woningen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Kwaliteit van woningen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Betaalbaarheid van woningen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Duurdere huurwoningen en maatschappelijk vastgoed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Wonen en zorg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Leefbaarheid en veiligheid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 smtClean="0"/>
              <a:t>Looptijd, </a:t>
            </a:r>
            <a:r>
              <a:rPr lang="nl-NL" sz="2000" dirty="0" err="1" smtClean="0"/>
              <a:t>monitoring</a:t>
            </a:r>
            <a:r>
              <a:rPr lang="nl-NL" sz="2000" dirty="0" smtClean="0"/>
              <a:t> en samenwerking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nl-NL" sz="2000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7037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Woningwet over prestatieafspraken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Gemeente maakt </a:t>
            </a:r>
            <a:r>
              <a:rPr lang="nl-NL" sz="1600" dirty="0" smtClean="0"/>
              <a:t>woonvisie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Corporatie </a:t>
            </a:r>
            <a:r>
              <a:rPr lang="nl-NL" sz="1600" dirty="0"/>
              <a:t>maakt overzicht </a:t>
            </a:r>
            <a:r>
              <a:rPr lang="nl-NL" sz="1600" dirty="0" smtClean="0"/>
              <a:t>voorgenomen werkzaamheden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Corporatie </a:t>
            </a:r>
            <a:r>
              <a:rPr lang="nl-NL" sz="1600" dirty="0"/>
              <a:t>overlegt met de huurdersorganisatie over </a:t>
            </a:r>
            <a:r>
              <a:rPr lang="nl-NL" sz="1600" dirty="0" smtClean="0"/>
              <a:t>dit overzicht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Corporatie </a:t>
            </a:r>
            <a:r>
              <a:rPr lang="nl-NL" sz="1600" dirty="0"/>
              <a:t>stuurt </a:t>
            </a:r>
            <a:r>
              <a:rPr lang="nl-NL" sz="1600" dirty="0" smtClean="0"/>
              <a:t>overzicht (‘bod’) vóór </a:t>
            </a:r>
            <a:r>
              <a:rPr lang="nl-NL" sz="1600" dirty="0"/>
              <a:t>1 juli naar college </a:t>
            </a:r>
            <a:r>
              <a:rPr lang="nl-NL" sz="1600" dirty="0" smtClean="0"/>
              <a:t>B&amp;W en </a:t>
            </a:r>
            <a:r>
              <a:rPr lang="nl-NL" sz="1600" dirty="0"/>
              <a:t>verzoekt gemeente </a:t>
            </a:r>
            <a:r>
              <a:rPr lang="nl-NL" sz="1600" dirty="0" smtClean="0"/>
              <a:t>en </a:t>
            </a:r>
            <a:r>
              <a:rPr lang="nl-NL" sz="1600" dirty="0"/>
              <a:t>huurdersorganisaties </a:t>
            </a:r>
            <a:r>
              <a:rPr lang="nl-NL" sz="1600" dirty="0" smtClean="0"/>
              <a:t>om afspraken </a:t>
            </a:r>
            <a:r>
              <a:rPr lang="nl-NL" sz="1600" dirty="0"/>
              <a:t>te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Op </a:t>
            </a:r>
            <a:r>
              <a:rPr lang="nl-NL" sz="1600" dirty="0"/>
              <a:t>basis </a:t>
            </a:r>
            <a:r>
              <a:rPr lang="nl-NL" sz="1600" dirty="0" smtClean="0"/>
              <a:t>hiervan gaan partijen in gesprek en worden vóór 15 december afspraken gemaakt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014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13782" r="23215" b="40523"/>
          <a:stretch/>
        </p:blipFill>
        <p:spPr bwMode="auto">
          <a:xfrm>
            <a:off x="1259632" y="1628799"/>
            <a:ext cx="6480720" cy="407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Samenwerking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94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Cyclus in de praktijk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0" t="36838" r="23739" b="22498"/>
          <a:stretch/>
        </p:blipFill>
        <p:spPr bwMode="auto">
          <a:xfrm>
            <a:off x="1259632" y="1628800"/>
            <a:ext cx="666890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Rollen en verantwoordelijkheden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23214" r="20869" b="16419"/>
          <a:stretch/>
        </p:blipFill>
        <p:spPr bwMode="auto">
          <a:xfrm>
            <a:off x="1331640" y="1916831"/>
            <a:ext cx="6120680" cy="39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des_PowerPoint_template_v1.0">
  <a:themeElements>
    <a:clrScheme name="Aedes">
      <a:dk1>
        <a:sysClr val="windowText" lastClr="000000"/>
      </a:dk1>
      <a:lt1>
        <a:sysClr val="window" lastClr="FFFFFF"/>
      </a:lt1>
      <a:dk2>
        <a:srgbClr val="1F497D"/>
      </a:dk2>
      <a:lt2>
        <a:srgbClr val="AA9E96"/>
      </a:lt2>
      <a:accent1>
        <a:srgbClr val="4F81BD"/>
      </a:accent1>
      <a:accent2>
        <a:srgbClr val="92278F"/>
      </a:accent2>
      <a:accent3>
        <a:srgbClr val="ED0B8B"/>
      </a:accent3>
      <a:accent4>
        <a:srgbClr val="ED213E"/>
      </a:accent4>
      <a:accent5>
        <a:srgbClr val="F58220"/>
      </a:accent5>
      <a:accent6>
        <a:srgbClr val="8DC63F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138</Words>
  <Application>Microsoft Office PowerPoint</Application>
  <PresentationFormat>Diavoorstelling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Kantoorthema</vt:lpstr>
      <vt:lpstr>Aedes_PowerPoint_template_v1.0</vt:lpstr>
      <vt:lpstr>opening</vt:lpstr>
      <vt:lpstr>Woningwet en invloed huurders</vt:lpstr>
      <vt:lpstr>ONDERWERPEN</vt:lpstr>
      <vt:lpstr>Woningwet over prestatieafspraken</vt:lpstr>
      <vt:lpstr>Samenwerking</vt:lpstr>
      <vt:lpstr>Cyclus in de praktijk</vt:lpstr>
      <vt:lpstr>Rollen en verantwoordelijkheden</vt:lpstr>
    </vt:vector>
  </TitlesOfParts>
  <Company>Nobel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</dc:title>
  <dc:creator>Jonne Arnoldussen</dc:creator>
  <cp:lastModifiedBy>Erik van Gent</cp:lastModifiedBy>
  <cp:revision>81</cp:revision>
  <cp:lastPrinted>2015-04-20T13:09:30Z</cp:lastPrinted>
  <dcterms:created xsi:type="dcterms:W3CDTF">2015-04-13T08:54:15Z</dcterms:created>
  <dcterms:modified xsi:type="dcterms:W3CDTF">2017-11-27T10:19:45Z</dcterms:modified>
</cp:coreProperties>
</file>